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D756431-4C9F-4039-A68F-86D164BAE1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937BA22-CBA3-46C2-8B1B-82530A72DD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B6618-B5C6-442C-87C9-56838665350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81A70F-2E70-47FA-A280-467EE8ACFD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E100F70-1C9D-4AC4-9415-E378CA7ADC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F0D45-E61D-43E5-81E2-3BD6A8235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38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68274-D56C-4D58-9A73-E29DC372E3A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9185A-6C1A-49CC-AF9A-A603FC213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201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0AE1A7-7DA3-46B6-AC21-622938639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0F67ECD-0277-4922-8C52-0A840FE3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94CD7A-36AC-4D1E-B86B-B7FDD46A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A22B57-E6CD-4819-A4E9-0A4067C9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F3B75C2-34B5-4F81-8CE6-10EBD6C1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8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B2EB22-D40A-41B1-8FA8-A4951CB99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C597EE2-8931-4390-A855-6AF5A98C7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B4519C-2097-4FD5-AA9B-A9EF55EE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035801-174B-4D5C-989E-9A87BE14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4BF613-E599-4660-BBAB-5D605A33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9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C23FCE0-7894-4CEF-9774-10D70AC30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4FBD506-150D-4B98-836E-2623658A8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6C8C03-B9DF-47EE-B8C5-C6293D41F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21CBDB-FE6B-4C5D-82FF-6AF893D4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B672D1-2679-43F9-84A9-0A3BDE04E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1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BFC2CE-5F4D-4A53-A196-8CEEEC3C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4034A3-EF4B-4A78-87C5-6122F49C2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0A66F7-9286-4A92-A614-EBFF847F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BC99EF-5C39-48F2-A1BF-AEFC3F0F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BE5AFD-F6EB-486D-840D-B050A6A2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6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30E40A-54A8-4C8A-BE07-E4FD4866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6BD1748-EBD8-4EB7-BFD0-9C21A2D47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E539BC-5673-4134-AEA8-134E5507A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D6CF43-02F3-46A6-A344-21C8817C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6A1C31-9F66-4CD6-9360-B77C2A31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0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14E56C-4969-44A0-A66D-A6B8C725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8C63E7-6FB3-4488-90F5-C90491691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B737B7C-0ABF-44AA-9E1D-FBE05FD9E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357A5F9-F8FB-42EE-AB6A-8E1DB3F0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F698AE3-C9AA-416A-8F42-3DE4698E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7903F02-89D4-4959-9E02-92107F55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60BD36-5104-4399-BA09-459B6C74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6847A3-0B8F-4804-9048-0CF175B43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A2B0A2D-4C6A-4F51-96C1-E08C6354F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814E7E2-4E03-4747-A319-08FDB40CF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1904CBC-BCBB-4BE0-BD27-2A83BE347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4E3B75F-C225-4815-AF27-D0E2405E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F8057C5-2F04-4133-AB97-C30A793C1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4B0A7F0-4F13-42DC-8987-6536D068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7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7AEDA8-8CAF-4D96-B5CD-E4697244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9ED5433-C15A-46CC-B883-705D31E74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5402068-F7CD-4F25-8A61-2704AE0A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32B161C-450B-4F01-9455-0BE9956D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5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B10674F-9715-4932-87F7-9F89ED3E2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342CD86-70B9-4CC1-9E50-E7525052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299E5EC-88D4-4EF4-9DB1-AFACA6C1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4709BD-6621-4956-9827-E82830E84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16FD9C-0678-443F-98A8-826569F0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D6F7D98-310A-486B-A7E5-9826E12F9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0C1627-55EE-4F8E-94D0-90F06F20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D321A5F-E1BB-40BD-8F37-F6D2453E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3CEEC9B-C621-4798-BF60-B825D1F5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6B4669-1326-4B63-9DB3-CD9D6ECF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2677B34-F568-493C-8EF8-E248CE0F5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C6D52F2-8EE8-42FB-A00A-D0797D7E8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B77F1CE-DBDC-4112-9B45-C017862A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17DEBB-F92F-4DE2-85DB-A61F2F7C4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D6E8B0-DD3A-4A69-A124-928FEE2D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5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1E5B7C-E835-4A35-A823-B59F09A07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03634" y="6160869"/>
            <a:ext cx="184731" cy="646331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E144791-A8BC-4EC4-8B1E-89C88E3D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BE0B4C-9BCF-4DE0-99F1-B83689D0F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A4CFA2-F8B5-4C8D-82FE-49EF697B7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C603-BDE0-497A-AFF6-03FA7105FE9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E5E113-647D-4F18-A9A1-C3C530A5F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3FC1A-35A9-4156-91EA-BB407604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7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B95F6F-AC32-473D-BF2F-FAC211E4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03634" y="6345535"/>
            <a:ext cx="184731" cy="461665"/>
          </a:xfrm>
        </p:spPr>
        <p:txBody>
          <a:bodyPr wrap="none" anchor="b" anchorCtr="1"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04AFFF7-28B6-44DC-9E5B-F2765411B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701" y="971550"/>
            <a:ext cx="9192199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Utah Section – Joint APS/EMC Chapter</a:t>
            </a:r>
            <a:endParaRPr lang="en-US" dirty="0"/>
          </a:p>
        </p:txBody>
      </p:sp>
      <p:pic>
        <p:nvPicPr>
          <p:cNvPr id="1026" name="Picture 2" descr="About - IEEE Regio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072" y="1474722"/>
            <a:ext cx="6810057" cy="51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0717" y="1690687"/>
            <a:ext cx="4312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Utah section is the entire state, with most membership along the Wasatch Front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5" y="2327848"/>
            <a:ext cx="4956984" cy="419764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 rot="1054393">
            <a:off x="2064148" y="2804465"/>
            <a:ext cx="789709" cy="146759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19845" y="2452255"/>
            <a:ext cx="4260273" cy="16937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270664" y="5098475"/>
            <a:ext cx="3093027" cy="13127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9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3F3D23-DB03-463F-9FA2-A258022D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Utah Section – Joint APS/EMC Chapter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125455-A0F9-498F-BFF7-92194E633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05"/>
            <a:ext cx="10515600" cy="45462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Brand New Chapter</a:t>
            </a:r>
          </a:p>
          <a:p>
            <a:r>
              <a:rPr lang="en-US" sz="3600" dirty="0" smtClean="0"/>
              <a:t>Effective Date of Chapter formation is March 11, 2021</a:t>
            </a:r>
          </a:p>
          <a:p>
            <a:r>
              <a:rPr lang="en-US" sz="3600" dirty="0" smtClean="0"/>
              <a:t>Joint Chapter with APS</a:t>
            </a:r>
          </a:p>
          <a:p>
            <a:r>
              <a:rPr lang="en-US" sz="3600" dirty="0" smtClean="0"/>
              <a:t>Current membership</a:t>
            </a:r>
          </a:p>
          <a:p>
            <a:pPr lvl="1"/>
            <a:r>
              <a:rPr lang="en-US" sz="3200" dirty="0" smtClean="0"/>
              <a:t>EMC – 11</a:t>
            </a:r>
          </a:p>
          <a:p>
            <a:pPr lvl="1"/>
            <a:r>
              <a:rPr lang="en-US" sz="3200" dirty="0" smtClean="0"/>
              <a:t>APS – 34</a:t>
            </a:r>
            <a:endParaRPr lang="en-US" sz="3200" dirty="0"/>
          </a:p>
          <a:p>
            <a:endParaRPr lang="en-US" sz="3600" dirty="0" smtClean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613D7B-329A-4D7B-831A-65CFB51A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0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3F3D23-DB03-463F-9FA2-A258022D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Utah Section – Joint APS/EMC Chapter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125455-A0F9-498F-BFF7-92194E633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348"/>
            <a:ext cx="10515600" cy="495629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First Official Meeting May 12, </a:t>
            </a:r>
            <a:r>
              <a:rPr lang="en-US" sz="3600" dirty="0" smtClean="0"/>
              <a:t>2021</a:t>
            </a:r>
          </a:p>
          <a:p>
            <a:r>
              <a:rPr lang="en-US" sz="3600" dirty="0" smtClean="0"/>
              <a:t>Elected officers</a:t>
            </a:r>
          </a:p>
          <a:p>
            <a:pPr lvl="1"/>
            <a:r>
              <a:rPr lang="en-US" sz="3200" dirty="0" smtClean="0"/>
              <a:t>Chair: Randy J. </a:t>
            </a:r>
            <a:r>
              <a:rPr lang="en-US" sz="3200" dirty="0" err="1" smtClean="0"/>
              <a:t>Jost</a:t>
            </a:r>
            <a:endParaRPr lang="en-US" sz="3200" dirty="0" smtClean="0"/>
          </a:p>
          <a:p>
            <a:pPr lvl="1"/>
            <a:r>
              <a:rPr lang="en-US" sz="3200" dirty="0" smtClean="0"/>
              <a:t>Vice Chair: Cynthia </a:t>
            </a:r>
            <a:r>
              <a:rPr lang="en-US" sz="3200" dirty="0" err="1" smtClean="0"/>
              <a:t>Furse</a:t>
            </a:r>
            <a:endParaRPr lang="en-US" sz="3200" dirty="0" smtClean="0"/>
          </a:p>
          <a:p>
            <a:pPr lvl="1"/>
            <a:r>
              <a:rPr lang="en-US" sz="3200" dirty="0" smtClean="0"/>
              <a:t>Treasurer: John </a:t>
            </a:r>
            <a:r>
              <a:rPr lang="en-US" sz="3200" dirty="0" err="1" smtClean="0"/>
              <a:t>Rohrbaugh</a:t>
            </a:r>
            <a:endParaRPr lang="en-US" sz="3200" dirty="0" smtClean="0"/>
          </a:p>
          <a:p>
            <a:r>
              <a:rPr lang="en-US" sz="3600" dirty="0" smtClean="0"/>
              <a:t>Several technical meetings already held, including joint meetings with Denver chapter, latest planned for August 2, 2021</a:t>
            </a:r>
          </a:p>
          <a:p>
            <a:r>
              <a:rPr lang="en-US" sz="3600" dirty="0" smtClean="0"/>
              <a:t>Planning for a total of 5 + technical meetings by the end of the calendar year</a:t>
            </a:r>
            <a:endParaRPr lang="en-US" sz="3600" dirty="0"/>
          </a:p>
          <a:p>
            <a:endParaRPr lang="en-US" sz="3600" dirty="0" smtClean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613D7B-329A-4D7B-831A-65CFB51A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7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3F3D23-DB03-463F-9FA2-A258022D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Utah Section – Joint APS/EMC Chapter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125455-A0F9-498F-BFF7-92194E633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348"/>
            <a:ext cx="10515600" cy="454052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Chapter Goals</a:t>
            </a:r>
          </a:p>
          <a:p>
            <a:r>
              <a:rPr lang="en-US" sz="3600" dirty="0" smtClean="0"/>
              <a:t>Support the professional growth of members and facilitate the growth and success of their employers</a:t>
            </a:r>
          </a:p>
          <a:p>
            <a:r>
              <a:rPr lang="en-US" sz="3600" dirty="0" smtClean="0"/>
              <a:t>Focus on educational outreach</a:t>
            </a:r>
          </a:p>
          <a:p>
            <a:r>
              <a:rPr lang="en-US" sz="3600" dirty="0" smtClean="0"/>
              <a:t>Provide a reservoir of relevant knowledge for members, section and community at large</a:t>
            </a:r>
            <a:endParaRPr lang="en-US" sz="3600" dirty="0"/>
          </a:p>
          <a:p>
            <a:endParaRPr lang="en-US" sz="3600" dirty="0"/>
          </a:p>
          <a:p>
            <a:endParaRPr lang="en-US" sz="3600" dirty="0" smtClean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613D7B-329A-4D7B-831A-65CFB51A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8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3F3D23-DB03-463F-9FA2-A258022D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Utah Section – Joint APS/EMC Chapter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125455-A0F9-498F-BFF7-92194E633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8"/>
            <a:ext cx="10515600" cy="5064369"/>
          </a:xfrm>
        </p:spPr>
        <p:txBody>
          <a:bodyPr>
            <a:normAutofit fontScale="92500"/>
          </a:bodyPr>
          <a:lstStyle/>
          <a:p>
            <a:r>
              <a:rPr lang="en-US" sz="3900" b="1" dirty="0" smtClean="0"/>
              <a:t>Best Practices for Chapter Success</a:t>
            </a:r>
          </a:p>
          <a:p>
            <a:r>
              <a:rPr lang="en-US" sz="3600" dirty="0" smtClean="0"/>
              <a:t>Personally reach out to members.  </a:t>
            </a:r>
          </a:p>
          <a:p>
            <a:pPr lvl="1"/>
            <a:r>
              <a:rPr lang="en-US" sz="3200" dirty="0" smtClean="0"/>
              <a:t>Asking for volunteers will net many respondents, if lucky.</a:t>
            </a:r>
          </a:p>
          <a:p>
            <a:pPr lvl="1"/>
            <a:r>
              <a:rPr lang="en-US" sz="3200" dirty="0" smtClean="0"/>
              <a:t>Asking specific individuals to participate, and providing support, will net much more success.</a:t>
            </a:r>
          </a:p>
          <a:p>
            <a:r>
              <a:rPr lang="en-US" sz="3600" dirty="0" smtClean="0"/>
              <a:t>Use all your resources</a:t>
            </a:r>
          </a:p>
          <a:p>
            <a:pPr lvl="1"/>
            <a:r>
              <a:rPr lang="en-US" sz="3200" dirty="0" smtClean="0"/>
              <a:t>While obvious, will only succeed if you KNOW what your resources are, i.e. have you done a resource inventory lately?</a:t>
            </a:r>
            <a:endParaRPr lang="en-US" sz="3200" dirty="0"/>
          </a:p>
          <a:p>
            <a:r>
              <a:rPr lang="en-US" sz="3600" dirty="0" smtClean="0"/>
              <a:t>Articulate what the benefits of participation are for others, and remind them periodically.</a:t>
            </a:r>
            <a:endParaRPr lang="en-US" sz="3600" dirty="0"/>
          </a:p>
          <a:p>
            <a:endParaRPr lang="en-US" sz="3600" dirty="0" smtClean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613D7B-329A-4D7B-831A-65CFB51A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0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246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Utah Section – Joint APS/EMC Chapter</vt:lpstr>
      <vt:lpstr>Utah Section – Joint APS/EMC Chapter</vt:lpstr>
      <vt:lpstr>Utah Section – Joint APS/EMC Chapter</vt:lpstr>
      <vt:lpstr>Utah Section – Joint APS/EMC Chapter</vt:lpstr>
      <vt:lpstr>Utah Section – Joint APS/EMC Chapter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 Wing Chan</dc:creator>
  <cp:keywords>Unrestricted</cp:keywords>
  <cp:lastModifiedBy>rjost</cp:lastModifiedBy>
  <cp:revision>10</cp:revision>
  <dcterms:created xsi:type="dcterms:W3CDTF">2021-06-12T22:01:10Z</dcterms:created>
  <dcterms:modified xsi:type="dcterms:W3CDTF">2021-07-30T15:31:18Z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ACCT01\scchan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>_x000d_
_x000d_
</vt:lpwstr>
  </property>
  <property fmtid="{D5CDD505-2E9C-101B-9397-08002B2CF9AE}" pid="12" name="ExpCountry">
    <vt:lpwstr/>
  </property>
</Properties>
</file>